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sldIdLst>
    <p:sldId id="256" r:id="rId2"/>
    <p:sldId id="257" r:id="rId3"/>
    <p:sldId id="259" r:id="rId4"/>
    <p:sldId id="258" r:id="rId5"/>
    <p:sldId id="260" r:id="rId6"/>
    <p:sldId id="275" r:id="rId7"/>
    <p:sldId id="276" r:id="rId8"/>
    <p:sldId id="289" r:id="rId9"/>
    <p:sldId id="290" r:id="rId10"/>
    <p:sldId id="291" r:id="rId11"/>
    <p:sldId id="284" r:id="rId12"/>
    <p:sldId id="282" r:id="rId13"/>
    <p:sldId id="278" r:id="rId14"/>
    <p:sldId id="28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93B848B-7089-4054-A6A7-D25AB9147E84}">
          <p14:sldIdLst>
            <p14:sldId id="256"/>
            <p14:sldId id="257"/>
            <p14:sldId id="259"/>
            <p14:sldId id="258"/>
            <p14:sldId id="260"/>
            <p14:sldId id="275"/>
            <p14:sldId id="276"/>
            <p14:sldId id="289"/>
            <p14:sldId id="290"/>
            <p14:sldId id="291"/>
            <p14:sldId id="284"/>
            <p14:sldId id="282"/>
            <p14:sldId id="278"/>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129" autoAdjust="0"/>
  </p:normalViewPr>
  <p:slideViewPr>
    <p:cSldViewPr snapToGrid="0">
      <p:cViewPr varScale="1">
        <p:scale>
          <a:sx n="44" d="100"/>
          <a:sy n="44" d="100"/>
        </p:scale>
        <p:origin x="60" y="5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52DB548A-DCB6-4C5F-8140-8393B8EEC273}" type="slidenum">
              <a:rPr lang="en-US" smtClean="0"/>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2DB548A-DCB6-4C5F-8140-8393B8EEC273}" type="slidenum">
              <a:rPr lang="en-US" smtClean="0"/>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2DB548A-DCB6-4C5F-8140-8393B8EEC273}" type="slidenum">
              <a:rPr lang="en-US" smtClean="0"/>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extLst/>
          </a:lstStyle>
          <a:p>
            <a:fld id="{BCC26430-CEE0-4E79-BD20-ED31FA0C3341}" type="datetimeFigureOut">
              <a:rPr lang="en-US" smtClean="0"/>
              <a:t>5/17/2020</a:t>
            </a:fld>
            <a:endParaRPr lang="en-US"/>
          </a:p>
        </p:txBody>
      </p:sp>
      <p:sp>
        <p:nvSpPr>
          <p:cNvPr id="6" name="Footer Placeholder 5"/>
          <p:cNvSpPr>
            <a:spLocks noGrp="1"/>
          </p:cNvSpPr>
          <p:nvPr>
            <p:ph type="ftr" sz="quarter" idx="11"/>
          </p:nvPr>
        </p:nvSpPr>
        <p:spPr>
          <a:xfrm>
            <a:off x="1219200" y="55499"/>
            <a:ext cx="7416800" cy="365125"/>
          </a:xfrm>
        </p:spPr>
        <p:txBody>
          <a:bodyPr/>
          <a:lstStyle>
            <a:extLst/>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extLst/>
          </a:lstStyle>
          <a:p>
            <a:fld id="{52DB548A-DCB6-4C5F-8140-8393B8EEC27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812800" y="274640"/>
            <a:ext cx="78232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CC26430-CEE0-4E79-BD20-ED31FA0C3341}" type="datetimeFigureOut">
              <a:rPr lang="en-US" smtClean="0"/>
              <a:t>5/17/2020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2DB548A-DCB6-4C5F-8140-8393B8EEC27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BCC26430-CEE0-4E79-BD20-ED31FA0C3341}" type="datetimeFigureOut">
              <a:rPr lang="en-US" smtClean="0"/>
              <a:t>5/17/2020</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52DB548A-DCB6-4C5F-8140-8393B8EEC273}"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89161" y="1190601"/>
            <a:ext cx="8213677" cy="842915"/>
          </a:xfrm>
        </p:spPr>
        <p:txBody>
          <a:bodyPr>
            <a:normAutofit fontScale="90000"/>
          </a:bodyPr>
          <a:lstStyle/>
          <a:p>
            <a:pPr algn="ctr">
              <a:lnSpc>
                <a:spcPct val="200000"/>
              </a:lnSpc>
            </a:pPr>
            <a:r>
              <a:rPr lang="en-US" sz="2800" dirty="0" smtClean="0">
                <a:latin typeface="Times New Roman" panose="02020603050405020304" pitchFamily="18" charset="0"/>
                <a:cs typeface="Times New Roman" panose="02020603050405020304" pitchFamily="18" charset="0"/>
              </a:rPr>
              <a:t> INDIVIDUAL PROJECT</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67543" y="2852057"/>
            <a:ext cx="9487144" cy="3039077"/>
          </a:xfrm>
        </p:spPr>
        <p:txBody>
          <a:bodyPr>
            <a:normAutofit/>
          </a:bodyPr>
          <a:lstStyle/>
          <a:p>
            <a:pPr algn="ctr">
              <a:lnSpc>
                <a:spcPct val="200000"/>
              </a:lnSpc>
            </a:pPr>
            <a:r>
              <a:rPr lang="en-US" sz="2200" b="1" dirty="0" smtClean="0">
                <a:solidFill>
                  <a:srgbClr val="FFFF00"/>
                </a:solidFill>
                <a:latin typeface="Times New Roman" panose="02020603050405020304" pitchFamily="18" charset="0"/>
                <a:cs typeface="Times New Roman" panose="02020603050405020304" pitchFamily="18" charset="0"/>
              </a:rPr>
              <a:t>ACCOUNTING </a:t>
            </a:r>
          </a:p>
          <a:p>
            <a:pPr algn="ctr">
              <a:lnSpc>
                <a:spcPct val="200000"/>
              </a:lnSpc>
            </a:pPr>
            <a:r>
              <a:rPr lang="en-US" sz="2200" b="1" dirty="0" smtClean="0">
                <a:solidFill>
                  <a:schemeClr val="accent2"/>
                </a:solidFill>
                <a:latin typeface="Times New Roman" panose="02020603050405020304" pitchFamily="18" charset="0"/>
                <a:cs typeface="Times New Roman" panose="02020603050405020304" pitchFamily="18" charset="0"/>
              </a:rPr>
              <a:t>PART A</a:t>
            </a:r>
            <a:endParaRPr lang="en-US" sz="2200" b="1" dirty="0">
              <a:solidFill>
                <a:schemeClr val="accent2"/>
              </a:solidFill>
              <a:latin typeface="Times New Roman" panose="02020603050405020304" pitchFamily="18" charset="0"/>
              <a:cs typeface="Times New Roman" panose="02020603050405020304" pitchFamily="18" charset="0"/>
            </a:endParaRPr>
          </a:p>
          <a:p>
            <a:pPr>
              <a:lnSpc>
                <a:spcPct val="200000"/>
              </a:lnSpc>
            </a:pPr>
            <a:endParaRPr lang="en-US" sz="2200" b="1" dirty="0" smtClean="0">
              <a:latin typeface="Times New Roman" panose="02020603050405020304" pitchFamily="18" charset="0"/>
              <a:cs typeface="Times New Roman" panose="02020603050405020304" pitchFamily="18" charset="0"/>
            </a:endParaRPr>
          </a:p>
          <a:p>
            <a:pPr>
              <a:lnSpc>
                <a:spcPct val="200000"/>
              </a:lnSpc>
            </a:pPr>
            <a:r>
              <a:rPr lang="en-US" b="1"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9992196"/>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08582"/>
          </a:xfrm>
        </p:spPr>
        <p:txBody>
          <a:bodyPr>
            <a:normAutofit fontScale="90000"/>
          </a:bodyPr>
          <a:lstStyle/>
          <a:p>
            <a:pPr>
              <a:lnSpc>
                <a:spcPct val="200000"/>
              </a:lnSpc>
            </a:pPr>
            <a:r>
              <a:rPr lang="en-US" sz="2400" b="1" dirty="0" smtClean="0">
                <a:latin typeface="Times New Roman" panose="02020603050405020304" pitchFamily="18" charset="0"/>
                <a:cs typeface="Times New Roman" panose="02020603050405020304" pitchFamily="18" charset="0"/>
              </a:rPr>
              <a:t>Answer  for Question No. 1</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173708"/>
            <a:ext cx="11044618" cy="5074692"/>
          </a:xfrm>
        </p:spPr>
        <p:txBody>
          <a:bodyPr>
            <a:noAutofit/>
          </a:bodyPr>
          <a:lstStyle/>
          <a:p>
            <a:pPr marL="68580" lvl="0" indent="0">
              <a:lnSpc>
                <a:spcPct val="150000"/>
              </a:lnSpc>
              <a:buNone/>
            </a:pPr>
            <a:r>
              <a:rPr lang="en-US" sz="2800" dirty="0">
                <a:latin typeface="Times New Roman" panose="02020603050405020304" pitchFamily="18" charset="0"/>
                <a:cs typeface="Times New Roman" panose="02020603050405020304" pitchFamily="18" charset="0"/>
              </a:rPr>
              <a:t>Leasing saves some cash that can be used in other business operations as it requires minimal deposit and small monthly payments which are in line with company needs and budget. Leasing allows the company to keep the business credit line open allowing the business to be able to receive funds for expansion and other needs as well as staying competitive through access to modern equipment and technology easily and at an affordable price. This allows the company to avoid obsolescence as technology and machinery evolve quickly, older machines becoming outdated and obsolete.</a:t>
            </a:r>
          </a:p>
        </p:txBody>
      </p:sp>
    </p:spTree>
    <p:extLst>
      <p:ext uri="{BB962C8B-B14F-4D97-AF65-F5344CB8AC3E}">
        <p14:creationId xmlns:p14="http://schemas.microsoft.com/office/powerpoint/2010/main" val="204270611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5029" y="224853"/>
            <a:ext cx="6335129" cy="809468"/>
          </a:xfrm>
        </p:spPr>
        <p:txBody>
          <a:bodyPr>
            <a:noAutofit/>
          </a:bodyPr>
          <a:lstStyle/>
          <a:p>
            <a:pPr>
              <a:lnSpc>
                <a:spcPct val="150000"/>
              </a:lnSpc>
            </a:pPr>
            <a:r>
              <a:rPr lang="en-US" sz="2800" b="1" dirty="0" smtClean="0">
                <a:latin typeface="Times New Roman" panose="02020603050405020304" pitchFamily="18" charset="0"/>
                <a:cs typeface="Times New Roman" panose="02020603050405020304" pitchFamily="18" charset="0"/>
              </a:rPr>
              <a:t>Answer for Question No. 2</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04538" y="1091821"/>
            <a:ext cx="11257613" cy="5264009"/>
          </a:xfrm>
        </p:spPr>
        <p:txBody>
          <a:bodyPr>
            <a:noAutofit/>
          </a:bodyPr>
          <a:lstStyle/>
          <a:p>
            <a:pPr marL="68580" lvl="0" indent="0">
              <a:lnSpc>
                <a:spcPct val="200000"/>
              </a:lnSpc>
              <a:buNone/>
            </a:pPr>
            <a:r>
              <a:rPr lang="en-US" sz="2800" dirty="0"/>
              <a:t>This is a capital lease since the lessee has a guaranteed option to buy the equipment at the conclusion of the lease period. Still the lessor and lessee have agreed on equal annual payments which are fixed. There are no uncertainty about the value of the equipment at the end of the lease period as the buyout agreement terms are generally part of the initial agreement (Singer, 2017)</a:t>
            </a:r>
            <a:endParaRPr lang="en-US" sz="2800" dirty="0">
              <a:solidFill>
                <a:schemeClr val="accent2">
                  <a:lumMod val="40000"/>
                  <a:lumOff val="6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90505877"/>
      </p:ext>
    </p:extLst>
  </p:cSld>
  <p:clrMapOvr>
    <a:masterClrMapping/>
  </p:clrMapOvr>
  <mc:AlternateContent xmlns:mc="http://schemas.openxmlformats.org/markup-compatibility/2006" xmlns:p14="http://schemas.microsoft.com/office/powerpoint/2010/main">
    <mc:Choice Requires="p14">
      <p:transition spd="slow" p14:dur="3900">
        <p14:glitter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0502" y="261281"/>
            <a:ext cx="7589212" cy="841418"/>
          </a:xfrm>
        </p:spPr>
        <p:txBody>
          <a:bodyPr>
            <a:normAutofit fontScale="90000"/>
          </a:bodyPr>
          <a:lstStyle/>
          <a:p>
            <a:pPr>
              <a:lnSpc>
                <a:spcPct val="200000"/>
              </a:lnSpc>
            </a:pPr>
            <a:r>
              <a:rPr lang="en-US" sz="2700" b="1" dirty="0" smtClean="0">
                <a:latin typeface="Times New Roman" panose="02020603050405020304" pitchFamily="18" charset="0"/>
                <a:cs typeface="Times New Roman" panose="02020603050405020304" pitchFamily="18" charset="0"/>
              </a:rPr>
              <a:t>Answer  for Question No. 3  Amortization Table</a:t>
            </a:r>
            <a:endParaRPr lang="en-US" sz="24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6979" y="1241946"/>
            <a:ext cx="10616821" cy="4940490"/>
          </a:xfrm>
        </p:spPr>
        <p:txBody>
          <a:bodyPr>
            <a:normAutofit/>
          </a:bodyPr>
          <a:lstStyle/>
          <a:p>
            <a:pPr lvl="0">
              <a:lnSpc>
                <a:spcPct val="200000"/>
              </a:lnSpc>
            </a:pPr>
            <a:endParaRPr lang="en-US" sz="2400" dirty="0" smtClean="0">
              <a:latin typeface="Times New Roman" panose="02020603050405020304" pitchFamily="18" charset="0"/>
              <a:cs typeface="Times New Roman" panose="02020603050405020304" pitchFamily="18" charset="0"/>
            </a:endParaRPr>
          </a:p>
          <a:p>
            <a:pPr lvl="0">
              <a:lnSpc>
                <a:spcPct val="200000"/>
              </a:lnSpc>
            </a:pPr>
            <a:endParaRPr lang="en-US" sz="2400" dirty="0">
              <a:latin typeface="Times New Roman" panose="02020603050405020304" pitchFamily="18" charset="0"/>
              <a:cs typeface="Times New Roman" panose="02020603050405020304" pitchFamily="18" charset="0"/>
            </a:endParaRPr>
          </a:p>
          <a:p>
            <a:pPr lvl="0">
              <a:lnSpc>
                <a:spcPct val="200000"/>
              </a:lnSpc>
            </a:pPr>
            <a:endParaRPr lang="en-US" sz="2400" dirty="0" smtClean="0">
              <a:latin typeface="Times New Roman" panose="02020603050405020304" pitchFamily="18" charset="0"/>
              <a:cs typeface="Times New Roman" panose="02020603050405020304" pitchFamily="18" charset="0"/>
            </a:endParaRPr>
          </a:p>
          <a:p>
            <a:pPr lvl="0">
              <a:lnSpc>
                <a:spcPct val="200000"/>
              </a:lnSpc>
            </a:pPr>
            <a:endParaRPr lang="en-US" sz="2400" dirty="0">
              <a:latin typeface="Times New Roman" panose="02020603050405020304" pitchFamily="18" charset="0"/>
              <a:cs typeface="Times New Roman" panose="02020603050405020304" pitchFamily="18" charset="0"/>
            </a:endParaRPr>
          </a:p>
          <a:p>
            <a:pPr lvl="0">
              <a:lnSpc>
                <a:spcPct val="200000"/>
              </a:lnSpc>
            </a:pPr>
            <a:endParaRPr lang="en-US" sz="2400" dirty="0" smtClean="0">
              <a:latin typeface="Times New Roman" panose="02020603050405020304" pitchFamily="18" charset="0"/>
              <a:cs typeface="Times New Roman" panose="02020603050405020304" pitchFamily="18" charset="0"/>
            </a:endParaRPr>
          </a:p>
          <a:p>
            <a:pPr lvl="0">
              <a:lnSpc>
                <a:spcPct val="200000"/>
              </a:lnSpc>
            </a:pPr>
            <a:endParaRPr lang="en-US" sz="2400" dirty="0">
              <a:latin typeface="Times New Roman" panose="02020603050405020304" pitchFamily="18" charset="0"/>
              <a:cs typeface="Times New Roman" panose="02020603050405020304" pitchFamily="18" charset="0"/>
            </a:endParaRPr>
          </a:p>
          <a:p>
            <a:pPr lvl="0">
              <a:lnSpc>
                <a:spcPct val="200000"/>
              </a:lnSpc>
            </a:pPr>
            <a:endParaRPr lang="en-US" sz="2400" dirty="0" smtClean="0">
              <a:latin typeface="Times New Roman" panose="02020603050405020304" pitchFamily="18" charset="0"/>
              <a:cs typeface="Times New Roman" panose="02020603050405020304" pitchFamily="18" charset="0"/>
            </a:endParaRPr>
          </a:p>
          <a:p>
            <a:pPr marL="68580" lvl="0" indent="0">
              <a:lnSpc>
                <a:spcPct val="200000"/>
              </a:lnSpc>
              <a:buNone/>
            </a:pPr>
            <a:endParaRPr lang="en-US" sz="2400" dirty="0">
              <a:latin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791091820"/>
              </p:ext>
            </p:extLst>
          </p:nvPr>
        </p:nvGraphicFramePr>
        <p:xfrm>
          <a:off x="544287" y="1052318"/>
          <a:ext cx="11495312" cy="5479109"/>
        </p:xfrm>
        <a:graphic>
          <a:graphicData uri="http://schemas.openxmlformats.org/drawingml/2006/table">
            <a:tbl>
              <a:tblPr firstRow="1" firstCol="1" bandRow="1">
                <a:tableStyleId>{5C22544A-7EE6-4342-B048-85BDC9FD1C3A}</a:tableStyleId>
              </a:tblPr>
              <a:tblGrid>
                <a:gridCol w="2872996"/>
                <a:gridCol w="2896431"/>
                <a:gridCol w="2851225"/>
                <a:gridCol w="2874660"/>
              </a:tblGrid>
              <a:tr h="1377371">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Payment Amount</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Interest Paid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Principal Paid</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Remaining Lease Balance</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324,473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155,747.04</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168,725.96</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1,778,112.04</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324,473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129,789.20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194,683.80</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1,583,428.24</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324,473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103,831.36</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220,641.64</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1,362,786.60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324,473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77873.52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246,599.48</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1,116,187.12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324,473</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51915.68</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272,557.32</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843,629.80</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683623">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324,473</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25,957.84</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a:effectLst/>
                          <a:latin typeface="Times New Roman" panose="02020603050405020304" pitchFamily="18" charset="0"/>
                          <a:cs typeface="Times New Roman" panose="02020603050405020304" pitchFamily="18" charset="0"/>
                        </a:rPr>
                        <a:t>298,515.16</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just">
                        <a:lnSpc>
                          <a:spcPct val="150000"/>
                        </a:lnSpc>
                        <a:spcBef>
                          <a:spcPts val="0"/>
                        </a:spcBef>
                        <a:spcAft>
                          <a:spcPts val="0"/>
                        </a:spcAft>
                      </a:pPr>
                      <a:r>
                        <a:rPr lang="en-US" sz="2800" dirty="0">
                          <a:effectLst/>
                          <a:latin typeface="Times New Roman" panose="02020603050405020304" pitchFamily="18" charset="0"/>
                          <a:cs typeface="Times New Roman" panose="02020603050405020304" pitchFamily="18" charset="0"/>
                        </a:rPr>
                        <a:t>545,114.64</a:t>
                      </a:r>
                      <a:endParaRPr lang="en-US" sz="2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
        <p:nvSpPr>
          <p:cNvPr id="6" name="Rectangle 1"/>
          <p:cNvSpPr>
            <a:spLocks noChangeArrowheads="1"/>
          </p:cNvSpPr>
          <p:nvPr/>
        </p:nvSpPr>
        <p:spPr bwMode="auto">
          <a:xfrm>
            <a:off x="4208463" y="29733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n-US" sz="1200" b="1" i="0" u="none" strike="noStrike" cap="none" normalizeH="0" baseline="0" smtClean="0">
                <a:ln>
                  <a:noFill/>
                </a:ln>
                <a:solidFill>
                  <a:schemeClr val="tx1"/>
                </a:solidFill>
                <a:effectLst/>
                <a:latin typeface="Arial" panose="020B0604020202020204" pitchFamily="34" charset="0"/>
                <a:ea typeface="Times New Roman" panose="02020603050405020304" pitchFamily="18" charset="0"/>
              </a:rPr>
              <a:t>Amortization Table</a:t>
            </a:r>
            <a:endParaRPr kumimoji="0" 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53860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8173" y="0"/>
            <a:ext cx="10275626" cy="1004201"/>
          </a:xfrm>
        </p:spPr>
        <p:txBody>
          <a:bodyPr>
            <a:noAutofit/>
          </a:bodyPr>
          <a:lstStyle/>
          <a:p>
            <a:pPr>
              <a:lnSpc>
                <a:spcPct val="200000"/>
              </a:lnSpc>
            </a:pPr>
            <a:r>
              <a:rPr lang="en-US" sz="2800" b="1" dirty="0" smtClean="0">
                <a:latin typeface="Times New Roman" panose="02020603050405020304" pitchFamily="18" charset="0"/>
                <a:cs typeface="Times New Roman" panose="02020603050405020304" pitchFamily="18" charset="0"/>
              </a:rPr>
              <a:t>Question No. 4 Journal Entries</a:t>
            </a:r>
            <a:endParaRPr lang="en-US" sz="28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8173" y="1228300"/>
            <a:ext cx="10275626" cy="5324900"/>
          </a:xfrm>
        </p:spPr>
        <p:txBody>
          <a:bodyPr>
            <a:normAutofit fontScale="85000" lnSpcReduction="20000"/>
          </a:bodyPr>
          <a:lstStyle/>
          <a:p>
            <a:pPr marL="68580" lvl="0" indent="0">
              <a:buNone/>
            </a:pPr>
            <a:r>
              <a:rPr lang="en-US" sz="2400" b="1" u="sng" dirty="0">
                <a:solidFill>
                  <a:schemeClr val="accent1">
                    <a:lumMod val="60000"/>
                    <a:lumOff val="40000"/>
                  </a:schemeClr>
                </a:solidFill>
                <a:latin typeface="Times New Roman" panose="02020603050405020304" pitchFamily="18" charset="0"/>
                <a:cs typeface="Times New Roman" panose="02020603050405020304" pitchFamily="18" charset="0"/>
              </a:rPr>
              <a:t>Lessee journal entries</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u="sng" dirty="0">
                <a:solidFill>
                  <a:schemeClr val="accent1">
                    <a:lumMod val="60000"/>
                    <a:lumOff val="40000"/>
                  </a:schemeClr>
                </a:solidFill>
                <a:latin typeface="Times New Roman" panose="02020603050405020304" pitchFamily="18" charset="0"/>
                <a:cs typeface="Times New Roman" panose="02020603050405020304" pitchFamily="18" charset="0"/>
              </a:rPr>
              <a:t>Capital A/C</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Particulars                                      DR.                                            CR.</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dirty="0">
                <a:solidFill>
                  <a:schemeClr val="accent1">
                    <a:lumMod val="60000"/>
                    <a:lumOff val="40000"/>
                  </a:schemeClr>
                </a:solidFill>
                <a:latin typeface="Times New Roman" panose="02020603050405020304" pitchFamily="18" charset="0"/>
                <a:cs typeface="Times New Roman" panose="02020603050405020304" pitchFamily="18" charset="0"/>
              </a:rPr>
              <a:t>Equipment                                    $ 342,473</a:t>
            </a:r>
          </a:p>
          <a:p>
            <a:pPr marL="68580" indent="0">
              <a:buNone/>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u="sng" dirty="0">
                <a:solidFill>
                  <a:schemeClr val="accent1">
                    <a:lumMod val="60000"/>
                    <a:lumOff val="40000"/>
                  </a:schemeClr>
                </a:solidFill>
                <a:latin typeface="Times New Roman" panose="02020603050405020304" pitchFamily="18" charset="0"/>
                <a:cs typeface="Times New Roman" panose="02020603050405020304" pitchFamily="18" charset="0"/>
              </a:rPr>
              <a:t>Cash A/C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Particulars                                       DR.                                          CR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dirty="0">
                <a:solidFill>
                  <a:schemeClr val="accent1">
                    <a:lumMod val="60000"/>
                    <a:lumOff val="40000"/>
                  </a:schemeClr>
                </a:solidFill>
                <a:latin typeface="Times New Roman" panose="02020603050405020304" pitchFamily="18" charset="0"/>
                <a:cs typeface="Times New Roman" panose="02020603050405020304" pitchFamily="18" charset="0"/>
              </a:rPr>
              <a:t>Equipment                                                                                     $ 342,473</a:t>
            </a:r>
          </a:p>
          <a:p>
            <a:pPr marL="68580" indent="0">
              <a:buNone/>
            </a:pP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u="sng" dirty="0">
                <a:solidFill>
                  <a:schemeClr val="accent1">
                    <a:lumMod val="60000"/>
                    <a:lumOff val="40000"/>
                  </a:schemeClr>
                </a:solidFill>
                <a:latin typeface="Times New Roman" panose="02020603050405020304" pitchFamily="18" charset="0"/>
                <a:cs typeface="Times New Roman" panose="02020603050405020304" pitchFamily="18" charset="0"/>
              </a:rPr>
              <a:t>Lessor Journal Entries</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dirty="0">
                <a:solidFill>
                  <a:schemeClr val="accent1">
                    <a:lumMod val="60000"/>
                    <a:lumOff val="40000"/>
                  </a:schemeClr>
                </a:solidFill>
                <a:latin typeface="Times New Roman" panose="02020603050405020304" pitchFamily="18" charset="0"/>
                <a:cs typeface="Times New Roman" panose="02020603050405020304" pitchFamily="18" charset="0"/>
              </a:rPr>
              <a:t>             </a:t>
            </a:r>
          </a:p>
          <a:p>
            <a:pPr marL="68580" indent="0">
              <a:buNone/>
            </a:pPr>
            <a:r>
              <a:rPr lang="en-US" sz="2400" b="1" u="sng" dirty="0" smtClean="0">
                <a:solidFill>
                  <a:schemeClr val="accent1">
                    <a:lumMod val="60000"/>
                    <a:lumOff val="40000"/>
                  </a:schemeClr>
                </a:solidFill>
                <a:latin typeface="Times New Roman" panose="02020603050405020304" pitchFamily="18" charset="0"/>
                <a:cs typeface="Times New Roman" panose="02020603050405020304" pitchFamily="18" charset="0"/>
              </a:rPr>
              <a:t>Cash </a:t>
            </a:r>
            <a:r>
              <a:rPr lang="en-US" sz="2400" b="1" u="sng" dirty="0">
                <a:solidFill>
                  <a:schemeClr val="accent1">
                    <a:lumMod val="60000"/>
                    <a:lumOff val="40000"/>
                  </a:schemeClr>
                </a:solidFill>
                <a:latin typeface="Times New Roman" panose="02020603050405020304" pitchFamily="18" charset="0"/>
                <a:cs typeface="Times New Roman" panose="02020603050405020304" pitchFamily="18" charset="0"/>
              </a:rPr>
              <a:t>A/C </a:t>
            </a:r>
            <a:endParaRPr lang="en-US" sz="2400"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b="1" dirty="0" smtClean="0">
                <a:solidFill>
                  <a:schemeClr val="accent1">
                    <a:lumMod val="60000"/>
                    <a:lumOff val="40000"/>
                  </a:schemeClr>
                </a:solidFill>
                <a:latin typeface="Times New Roman" panose="02020603050405020304" pitchFamily="18" charset="0"/>
                <a:cs typeface="Times New Roman" panose="02020603050405020304" pitchFamily="18" charset="0"/>
              </a:rPr>
              <a:t>Particulars                                        </a:t>
            </a:r>
            <a:r>
              <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rPr>
              <a:t>DR.                                           </a:t>
            </a:r>
            <a:r>
              <a:rPr lang="en-US" sz="2400" b="1" dirty="0" smtClean="0">
                <a:solidFill>
                  <a:schemeClr val="accent1">
                    <a:lumMod val="60000"/>
                    <a:lumOff val="40000"/>
                  </a:schemeClr>
                </a:solidFill>
                <a:latin typeface="Times New Roman" panose="02020603050405020304" pitchFamily="18" charset="0"/>
                <a:cs typeface="Times New Roman" panose="02020603050405020304" pitchFamily="18" charset="0"/>
              </a:rPr>
              <a:t>CR</a:t>
            </a:r>
            <a:endParaRPr lang="en-US" sz="2400" b="1" dirty="0">
              <a:solidFill>
                <a:schemeClr val="accent1">
                  <a:lumMod val="60000"/>
                  <a:lumOff val="40000"/>
                </a:schemeClr>
              </a:solidFill>
              <a:latin typeface="Times New Roman" panose="02020603050405020304" pitchFamily="18" charset="0"/>
              <a:cs typeface="Times New Roman" panose="02020603050405020304" pitchFamily="18" charset="0"/>
            </a:endParaRPr>
          </a:p>
          <a:p>
            <a:pPr marL="68580" indent="0">
              <a:buNone/>
            </a:pPr>
            <a:r>
              <a:rPr lang="en-US" sz="2400" dirty="0" smtClean="0">
                <a:solidFill>
                  <a:schemeClr val="accent1">
                    <a:lumMod val="60000"/>
                    <a:lumOff val="40000"/>
                  </a:schemeClr>
                </a:solidFill>
                <a:latin typeface="Times New Roman" panose="02020603050405020304" pitchFamily="18" charset="0"/>
                <a:cs typeface="Times New Roman" panose="02020603050405020304" pitchFamily="18" charset="0"/>
              </a:rPr>
              <a:t>Interest </a:t>
            </a:r>
            <a:r>
              <a:rPr lang="en-US" sz="2400" dirty="0">
                <a:solidFill>
                  <a:schemeClr val="accent1">
                    <a:lumMod val="60000"/>
                    <a:lumOff val="40000"/>
                  </a:schemeClr>
                </a:solidFill>
                <a:latin typeface="Times New Roman" panose="02020603050405020304" pitchFamily="18" charset="0"/>
                <a:cs typeface="Times New Roman" panose="02020603050405020304" pitchFamily="18" charset="0"/>
              </a:rPr>
              <a:t>received from lease               155,747.04</a:t>
            </a:r>
          </a:p>
          <a:p>
            <a:pPr lvl="0">
              <a:lnSpc>
                <a:spcPct val="200000"/>
              </a:lnSpc>
            </a:pPr>
            <a:endParaRPr lang="en-US"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175179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50806"/>
            <a:ext cx="10363200" cy="1011937"/>
          </a:xfrm>
        </p:spPr>
        <p:txBody>
          <a:bodyPr/>
          <a:lstStyle/>
          <a:p>
            <a:r>
              <a:rPr lang="en-US" sz="2800" dirty="0" smtClean="0">
                <a:latin typeface="Times New Roman" panose="02020603050405020304" pitchFamily="18" charset="0"/>
                <a:cs typeface="Times New Roman" panose="02020603050405020304" pitchFamily="18" charset="0"/>
              </a:rPr>
              <a:t>PART B </a:t>
            </a:r>
            <a:br>
              <a:rPr lang="en-US" sz="2800" dirty="0" smtClean="0">
                <a:latin typeface="Times New Roman" panose="02020603050405020304" pitchFamily="18" charset="0"/>
                <a:cs typeface="Times New Roman" panose="02020603050405020304" pitchFamily="18" charset="0"/>
              </a:rPr>
            </a:br>
            <a:r>
              <a:rPr lang="en-US" sz="2800" dirty="0" smtClean="0">
                <a:latin typeface="Times New Roman" panose="02020603050405020304" pitchFamily="18" charset="0"/>
                <a:cs typeface="Times New Roman" panose="02020603050405020304" pitchFamily="18" charset="0"/>
              </a:rPr>
              <a:t>Answer for </a:t>
            </a:r>
            <a:r>
              <a:rPr lang="en-US" sz="2800" dirty="0" smtClean="0">
                <a:latin typeface="Times New Roman" panose="02020603050405020304" pitchFamily="18" charset="0"/>
                <a:cs typeface="Times New Roman" panose="02020603050405020304" pitchFamily="18" charset="0"/>
              </a:rPr>
              <a:t>a. </a:t>
            </a:r>
            <a:r>
              <a:rPr lang="en-US" dirty="0" smtClean="0"/>
              <a:t/>
            </a:r>
            <a:br>
              <a:rPr lang="en-US" dirty="0" smtClean="0"/>
            </a:br>
            <a:endParaRPr lang="en-US" dirty="0"/>
          </a:p>
        </p:txBody>
      </p:sp>
      <p:sp>
        <p:nvSpPr>
          <p:cNvPr id="3" name="Content Placeholder 2"/>
          <p:cNvSpPr>
            <a:spLocks noGrp="1"/>
          </p:cNvSpPr>
          <p:nvPr>
            <p:ph idx="1"/>
          </p:nvPr>
        </p:nvSpPr>
        <p:spPr>
          <a:xfrm>
            <a:off x="1197429" y="1545771"/>
            <a:ext cx="10384971" cy="4526760"/>
          </a:xfrm>
        </p:spPr>
        <p:txBody>
          <a:bodyPr/>
          <a:lstStyle/>
          <a:p>
            <a:pPr marL="68580" lvl="0" indent="0">
              <a:buNone/>
            </a:pPr>
            <a:r>
              <a:rPr lang="en-US" sz="3200" dirty="0">
                <a:latin typeface="Times New Roman" panose="02020603050405020304" pitchFamily="18" charset="0"/>
                <a:cs typeface="Times New Roman" panose="02020603050405020304" pitchFamily="18" charset="0"/>
              </a:rPr>
              <a:t>Net income is the total revenues recognized in a financial accounting period less the total expenses for the same period. It the amount of income that remain in business after the business pays for all its obligations for a specific period while the net cash is the net change in the amount of cash that a company generates or lose during a given a financial accounting period which is measured at the last day of the reporting period (</a:t>
            </a:r>
            <a:r>
              <a:rPr lang="en-US" sz="3200" dirty="0" err="1">
                <a:latin typeface="Times New Roman" panose="02020603050405020304" pitchFamily="18" charset="0"/>
                <a:cs typeface="Times New Roman" panose="02020603050405020304" pitchFamily="18" charset="0"/>
              </a:rPr>
              <a:t>Lessambo</a:t>
            </a:r>
            <a:r>
              <a:rPr lang="en-US" sz="3200" dirty="0">
                <a:latin typeface="Times New Roman" panose="02020603050405020304" pitchFamily="18" charset="0"/>
                <a:cs typeface="Times New Roman" panose="02020603050405020304" pitchFamily="18" charset="0"/>
              </a:rPr>
              <a:t>, 2018).</a:t>
            </a:r>
          </a:p>
          <a:p>
            <a:pPr marL="68580" indent="0">
              <a:buNone/>
            </a:pPr>
            <a:endParaRPr lang="en-US" dirty="0">
              <a:solidFill>
                <a:schemeClr val="tx2">
                  <a:lumMod val="50000"/>
                </a:schemeClr>
              </a:solidFill>
            </a:endParaRPr>
          </a:p>
        </p:txBody>
      </p:sp>
    </p:spTree>
    <p:extLst>
      <p:ext uri="{BB962C8B-B14F-4D97-AF65-F5344CB8AC3E}">
        <p14:creationId xmlns:p14="http://schemas.microsoft.com/office/powerpoint/2010/main" val="40100624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7428" y="0"/>
            <a:ext cx="10363200" cy="685365"/>
          </a:xfrm>
        </p:spPr>
        <p:txBody>
          <a:bodyPr/>
          <a:lstStyle/>
          <a:p>
            <a:r>
              <a:rPr lang="en-US" sz="2400" dirty="0" smtClean="0">
                <a:latin typeface="Times New Roman" panose="02020603050405020304" pitchFamily="18" charset="0"/>
                <a:cs typeface="Times New Roman" panose="02020603050405020304" pitchFamily="18" charset="0"/>
              </a:rPr>
              <a:t>Answer for b.</a:t>
            </a:r>
            <a:endParaRPr lang="en-US" sz="2400" dirty="0">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3342786"/>
              </p:ext>
            </p:extLst>
          </p:nvPr>
        </p:nvGraphicFramePr>
        <p:xfrm>
          <a:off x="718458" y="685365"/>
          <a:ext cx="11234056" cy="5943092"/>
        </p:xfrm>
        <a:graphic>
          <a:graphicData uri="http://schemas.openxmlformats.org/drawingml/2006/table">
            <a:tbl>
              <a:tblPr firstRow="1" firstCol="1" lastRow="1" lastCol="1" bandRow="1" bandCol="1">
                <a:tableStyleId>{5C22544A-7EE6-4342-B048-85BDC9FD1C3A}</a:tableStyleId>
              </a:tblPr>
              <a:tblGrid>
                <a:gridCol w="7496293"/>
                <a:gridCol w="1765055"/>
                <a:gridCol w="311480"/>
                <a:gridCol w="1661228"/>
              </a:tblGrid>
              <a:tr h="1306281">
                <a:tc gridSpan="4">
                  <a:txBody>
                    <a:bodyPr/>
                    <a:lstStyle/>
                    <a:p>
                      <a:pPr marL="0" marR="0" algn="ctr">
                        <a:lnSpc>
                          <a:spcPct val="150000"/>
                        </a:lnSpc>
                        <a:spcBef>
                          <a:spcPts val="0"/>
                        </a:spcBef>
                        <a:spcAft>
                          <a:spcPts val="0"/>
                        </a:spcAft>
                      </a:pPr>
                      <a:r>
                        <a:rPr lang="en-US" sz="1800" dirty="0" err="1">
                          <a:solidFill>
                            <a:schemeClr val="accent5">
                              <a:lumMod val="50000"/>
                            </a:schemeClr>
                          </a:solidFill>
                          <a:effectLst/>
                          <a:latin typeface="Times New Roman" panose="02020603050405020304" pitchFamily="18" charset="0"/>
                          <a:cs typeface="Times New Roman" panose="02020603050405020304" pitchFamily="18" charset="0"/>
                        </a:rPr>
                        <a:t>Xenox</a:t>
                      </a: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 Company</a:t>
                      </a:r>
                    </a:p>
                    <a:p>
                      <a:pPr marL="0" marR="0" algn="ctr">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Statement of Cash flows</a:t>
                      </a:r>
                    </a:p>
                    <a:p>
                      <a:pPr marL="0" marR="0" algn="ctr">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For the year ended Dec. 31, 2017</a:t>
                      </a:r>
                    </a:p>
                    <a:p>
                      <a:pPr marL="0" marR="0" algn="ctr">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 </a:t>
                      </a:r>
                      <a:endParaRPr lang="en-US" sz="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tr>
              <a:tr h="359014">
                <a:tc>
                  <a:txBody>
                    <a:bodyPr/>
                    <a:lstStyle/>
                    <a:p>
                      <a:pPr marL="0" marR="0" algn="l">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 </a:t>
                      </a:r>
                      <a:endParaRPr lang="en-US" sz="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Net Income</a:t>
                      </a:r>
                      <a:endParaRPr lang="en-US" sz="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$ 180,000</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Adjustments to reconcile net income to net cash flow </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Depreciation</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$ 18,000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Account payable decrease</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(60,000)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Account receivable decrease</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$ 5000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Stock decrease</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$ 20,000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Gain on sale of asset</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$ 8000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Cash Decrease</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(74,000)</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 </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$( 83,000)</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a:solidFill>
                            <a:schemeClr val="accent5">
                              <a:lumMod val="50000"/>
                            </a:schemeClr>
                          </a:solidFill>
                          <a:effectLst/>
                          <a:latin typeface="Times New Roman" panose="02020603050405020304" pitchFamily="18" charset="0"/>
                          <a:cs typeface="Times New Roman" panose="02020603050405020304" pitchFamily="18" charset="0"/>
                        </a:rPr>
                        <a:t> </a:t>
                      </a:r>
                      <a:endParaRPr lang="en-US" sz="180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solidFill>
                            <a:srgbClr val="FF0000"/>
                          </a:solidFill>
                          <a:effectLst/>
                          <a:latin typeface="Times New Roman" panose="02020603050405020304" pitchFamily="18" charset="0"/>
                          <a:cs typeface="Times New Roman" panose="02020603050405020304" pitchFamily="18" charset="0"/>
                        </a:rPr>
                        <a:t> </a:t>
                      </a:r>
                      <a:endParaRPr lang="en-US" sz="18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359014">
                <a:tc>
                  <a:txBody>
                    <a:bodyPr/>
                    <a:lstStyle/>
                    <a:p>
                      <a:pPr marL="0" marR="0" algn="l">
                        <a:lnSpc>
                          <a:spcPct val="150000"/>
                        </a:lnSpc>
                        <a:spcBef>
                          <a:spcPts val="0"/>
                        </a:spcBef>
                        <a:spcAft>
                          <a:spcPts val="0"/>
                        </a:spcAft>
                        <a:tabLst>
                          <a:tab pos="840105" algn="l"/>
                        </a:tabLst>
                      </a:pPr>
                      <a:r>
                        <a:rPr lang="en-US" sz="1800" dirty="0">
                          <a:solidFill>
                            <a:schemeClr val="accent5">
                              <a:lumMod val="50000"/>
                            </a:schemeClr>
                          </a:solidFill>
                          <a:effectLst/>
                          <a:latin typeface="Times New Roman" panose="02020603050405020304" pitchFamily="18" charset="0"/>
                          <a:cs typeface="Times New Roman" panose="02020603050405020304" pitchFamily="18" charset="0"/>
                        </a:rPr>
                        <a:t>Net Cash Flow: Operating activities</a:t>
                      </a:r>
                      <a:endParaRPr lang="en-US" sz="1800" dirty="0">
                        <a:solidFill>
                          <a:schemeClr val="accent5">
                            <a:lumMod val="50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a:effectLst/>
                          <a:latin typeface="Times New Roman" panose="02020603050405020304" pitchFamily="18" charset="0"/>
                          <a:cs typeface="Times New Roman" panose="02020603050405020304" pitchFamily="18" charset="0"/>
                        </a:rPr>
                        <a:t> </a:t>
                      </a:r>
                      <a:endParaRPr lang="en-US"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1800" dirty="0">
                          <a:solidFill>
                            <a:srgbClr val="FF0000"/>
                          </a:solidFill>
                          <a:effectLst/>
                          <a:latin typeface="Times New Roman" panose="02020603050405020304" pitchFamily="18" charset="0"/>
                          <a:cs typeface="Times New Roman" panose="02020603050405020304" pitchFamily="18" charset="0"/>
                        </a:rPr>
                        <a:t>$ 97,000</a:t>
                      </a:r>
                      <a:endParaRPr lang="en-US" sz="1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2207321474"/>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163721"/>
            <a:ext cx="10733312" cy="794221"/>
          </a:xfrm>
        </p:spPr>
        <p:txBody>
          <a:bodyPr/>
          <a:lstStyle/>
          <a:p>
            <a:pPr>
              <a:lnSpc>
                <a:spcPct val="200000"/>
              </a:lnSpc>
            </a:pPr>
            <a:r>
              <a:rPr lang="en-US" sz="2400" dirty="0" err="1" smtClean="0">
                <a:solidFill>
                  <a:schemeClr val="accent3">
                    <a:lumMod val="40000"/>
                    <a:lumOff val="60000"/>
                  </a:schemeClr>
                </a:solidFill>
                <a:latin typeface="Times New Roman" panose="02020603050405020304" pitchFamily="18" charset="0"/>
                <a:cs typeface="Times New Roman" panose="02020603050405020304" pitchFamily="18" charset="0"/>
              </a:rPr>
              <a:t>Cont</a:t>
            </a:r>
            <a:r>
              <a:rPr lang="en-US" sz="2400" dirty="0" smtClean="0">
                <a:solidFill>
                  <a:schemeClr val="accent3">
                    <a:lumMod val="40000"/>
                    <a:lumOff val="60000"/>
                  </a:schemeClr>
                </a:solidFill>
                <a:latin typeface="Times New Roman" panose="02020603050405020304" pitchFamily="18" charset="0"/>
                <a:cs typeface="Times New Roman" panose="02020603050405020304" pitchFamily="18" charset="0"/>
              </a:rPr>
              <a:t>’ answer for b.</a:t>
            </a:r>
            <a:endParaRPr lang="en-US" sz="2400" dirty="0">
              <a:solidFill>
                <a:schemeClr val="accent3">
                  <a:lumMod val="40000"/>
                  <a:lumOff val="60000"/>
                </a:schemeClr>
              </a:solidFill>
              <a:latin typeface="Times New Roman" panose="02020603050405020304" pitchFamily="18" charset="0"/>
              <a:cs typeface="Times New Roman" panose="02020603050405020304"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01784830"/>
              </p:ext>
            </p:extLst>
          </p:nvPr>
        </p:nvGraphicFramePr>
        <p:xfrm>
          <a:off x="783772" y="1306290"/>
          <a:ext cx="11234057" cy="5551710"/>
        </p:xfrm>
        <a:graphic>
          <a:graphicData uri="http://schemas.openxmlformats.org/drawingml/2006/table">
            <a:tbl>
              <a:tblPr firstRow="1" firstCol="1" lastRow="1" lastCol="1" bandRow="1" bandCol="1">
                <a:tableStyleId>{5C22544A-7EE6-4342-B048-85BDC9FD1C3A}</a:tableStyleId>
              </a:tblPr>
              <a:tblGrid>
                <a:gridCol w="7496293"/>
                <a:gridCol w="1765056"/>
                <a:gridCol w="311480"/>
                <a:gridCol w="1661228"/>
              </a:tblGrid>
              <a:tr h="555171">
                <a:tc>
                  <a:txBody>
                    <a:bodyPr/>
                    <a:lstStyle/>
                    <a:p>
                      <a:pPr marL="0" marR="0" algn="l">
                        <a:lnSpc>
                          <a:spcPct val="150000"/>
                        </a:lnSpc>
                        <a:spcBef>
                          <a:spcPts val="0"/>
                        </a:spcBef>
                        <a:spcAft>
                          <a:spcPts val="0"/>
                        </a:spcAft>
                        <a:tabLst>
                          <a:tab pos="840105" algn="l"/>
                        </a:tabLst>
                      </a:pPr>
                      <a:r>
                        <a:rPr lang="en-US" sz="2000" dirty="0">
                          <a:solidFill>
                            <a:schemeClr val="accent5">
                              <a:lumMod val="75000"/>
                            </a:schemeClr>
                          </a:solidFill>
                          <a:effectLst/>
                          <a:latin typeface="Times New Roman" panose="02020603050405020304" pitchFamily="18" charset="0"/>
                          <a:cs typeface="Times New Roman" panose="02020603050405020304" pitchFamily="18" charset="0"/>
                        </a:rPr>
                        <a:t>Cash flow from investing activities</a:t>
                      </a:r>
                      <a:endParaRPr lang="en-US" sz="20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dirty="0">
                          <a:solidFill>
                            <a:schemeClr val="accent5">
                              <a:lumMod val="75000"/>
                            </a:schemeClr>
                          </a:solidFill>
                          <a:effectLst/>
                          <a:latin typeface="Times New Roman" panose="02020603050405020304" pitchFamily="18" charset="0"/>
                          <a:cs typeface="Times New Roman" panose="02020603050405020304" pitchFamily="18" charset="0"/>
                        </a:rPr>
                        <a:t>Cost of new equipment</a:t>
                      </a:r>
                      <a:endParaRPr lang="en-US" sz="20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(70,000)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Cash flow: investing activities</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(70,000)</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Cash flow: Financing activities</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 </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Issuance of common stock</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 (90,000)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 </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dirty="0">
                          <a:solidFill>
                            <a:schemeClr val="accent5">
                              <a:lumMod val="75000"/>
                            </a:schemeClr>
                          </a:solidFill>
                          <a:effectLst/>
                          <a:latin typeface="Times New Roman" panose="02020603050405020304" pitchFamily="18" charset="0"/>
                          <a:cs typeface="Times New Roman" panose="02020603050405020304" pitchFamily="18" charset="0"/>
                        </a:rPr>
                        <a:t>Payment of cash dividends</a:t>
                      </a:r>
                      <a:endParaRPr lang="en-US" sz="20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(33,000)</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l">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    (</a:t>
                      </a:r>
                      <a:r>
                        <a:rPr lang="en-US" sz="2000" u="sng">
                          <a:solidFill>
                            <a:srgbClr val="FF0000"/>
                          </a:solidFill>
                          <a:effectLst/>
                          <a:latin typeface="Times New Roman" panose="02020603050405020304" pitchFamily="18" charset="0"/>
                          <a:cs typeface="Times New Roman" panose="02020603050405020304" pitchFamily="18" charset="0"/>
                        </a:rPr>
                        <a:t>123,000)</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Net Cash flow : Financing activities</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dirty="0">
                          <a:effectLst/>
                          <a:latin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 </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Total cash flow decrease</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(106,000)</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a:solidFill>
                            <a:schemeClr val="accent5">
                              <a:lumMod val="75000"/>
                            </a:schemeClr>
                          </a:solidFill>
                          <a:effectLst/>
                          <a:latin typeface="Times New Roman" panose="02020603050405020304" pitchFamily="18" charset="0"/>
                          <a:cs typeface="Times New Roman" panose="02020603050405020304" pitchFamily="18" charset="0"/>
                        </a:rPr>
                        <a:t>Cash balance 31, December 2016</a:t>
                      </a:r>
                      <a:endParaRPr lang="en-US" sz="200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solidFill>
                            <a:srgbClr val="FF0000"/>
                          </a:solidFill>
                          <a:effectLst/>
                          <a:latin typeface="Times New Roman" panose="02020603050405020304" pitchFamily="18" charset="0"/>
                          <a:cs typeface="Times New Roman" panose="02020603050405020304" pitchFamily="18" charset="0"/>
                        </a:rPr>
                        <a:t>171,000</a:t>
                      </a:r>
                      <a:endParaRPr lang="en-US" sz="2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r h="555171">
                <a:tc>
                  <a:txBody>
                    <a:bodyPr/>
                    <a:lstStyle/>
                    <a:p>
                      <a:pPr marL="0" marR="0" algn="l">
                        <a:lnSpc>
                          <a:spcPct val="150000"/>
                        </a:lnSpc>
                        <a:spcBef>
                          <a:spcPts val="0"/>
                        </a:spcBef>
                        <a:spcAft>
                          <a:spcPts val="0"/>
                        </a:spcAft>
                        <a:tabLst>
                          <a:tab pos="840105" algn="l"/>
                        </a:tabLst>
                      </a:pPr>
                      <a:r>
                        <a:rPr lang="en-US" sz="2000" dirty="0">
                          <a:solidFill>
                            <a:schemeClr val="accent5">
                              <a:lumMod val="75000"/>
                            </a:schemeClr>
                          </a:solidFill>
                          <a:effectLst/>
                          <a:latin typeface="Times New Roman" panose="02020603050405020304" pitchFamily="18" charset="0"/>
                          <a:cs typeface="Times New Roman" panose="02020603050405020304" pitchFamily="18" charset="0"/>
                        </a:rPr>
                        <a:t>Cash balance 31, December 2017</a:t>
                      </a:r>
                      <a:endParaRPr lang="en-US" sz="2000" dirty="0">
                        <a:solidFill>
                          <a:schemeClr val="accent5">
                            <a:lumMod val="7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a:effectLst/>
                          <a:latin typeface="Times New Roman" panose="02020603050405020304" pitchFamily="18" charset="0"/>
                          <a:cs typeface="Times New Roman" panose="02020603050405020304" pitchFamily="18" charset="0"/>
                        </a:rPr>
                        <a:t> </a:t>
                      </a:r>
                      <a:endParaRPr lang="en-US" sz="20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a:lnSpc>
                          <a:spcPct val="150000"/>
                        </a:lnSpc>
                        <a:spcBef>
                          <a:spcPts val="0"/>
                        </a:spcBef>
                        <a:spcAft>
                          <a:spcPts val="0"/>
                        </a:spcAft>
                        <a:tabLst>
                          <a:tab pos="840105" algn="l"/>
                        </a:tabLst>
                      </a:pPr>
                      <a:r>
                        <a:rPr lang="en-US" sz="2000" dirty="0">
                          <a:solidFill>
                            <a:srgbClr val="FF0000"/>
                          </a:solidFill>
                          <a:effectLst/>
                          <a:latin typeface="Times New Roman" panose="02020603050405020304" pitchFamily="18" charset="0"/>
                          <a:cs typeface="Times New Roman" panose="02020603050405020304" pitchFamily="18" charset="0"/>
                        </a:rPr>
                        <a:t>$ 65,000</a:t>
                      </a:r>
                      <a:endParaRPr lang="en-US" sz="20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5696304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5242"/>
            <a:ext cx="10363200" cy="784473"/>
          </a:xfrm>
        </p:spPr>
        <p:txBody>
          <a:bodyPr/>
          <a:lstStyle/>
          <a:p>
            <a:r>
              <a:rPr lang="en-US" sz="2800" dirty="0" smtClean="0">
                <a:solidFill>
                  <a:schemeClr val="accent2"/>
                </a:solidFill>
                <a:latin typeface="Times New Roman" panose="02020603050405020304" pitchFamily="18" charset="0"/>
                <a:cs typeface="Times New Roman" panose="02020603050405020304" pitchFamily="18" charset="0"/>
              </a:rPr>
              <a:t>Answer for c.</a:t>
            </a:r>
            <a:endParaRPr lang="en-US" sz="2800" dirty="0">
              <a:solidFill>
                <a:schemeClr val="accent2"/>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31371" y="979715"/>
            <a:ext cx="10650778" cy="5704114"/>
          </a:xfrm>
        </p:spPr>
        <p:txBody>
          <a:bodyPr>
            <a:normAutofit fontScale="40000" lnSpcReduction="20000"/>
          </a:bodyPr>
          <a:lstStyle/>
          <a:p>
            <a:pPr marL="68580" lvl="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FCF = Net income+ Non-cash expenses – increase in working capital – capital expenditures.</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 $ (180,000 + 88,000- 33,000 – 134,000) = $ 101,000</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Free Cash Flow is calculated by deducting both increase in working capital and capital expenditures from the total net income plus non-cash expenses.</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The total net income is the amount of money that has been realized from sales less operating expenses.</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The non-cash expenses in this case are depreciation and equipment that has been purchased by use of common stock</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Increase in working capital is as a result of any capital gain either from the sale of equipment, interest earned or issuing of stocks</a:t>
            </a:r>
          </a:p>
          <a:p>
            <a:pPr marL="68580" indent="0">
              <a:lnSpc>
                <a:spcPct val="120000"/>
              </a:lnSpc>
              <a:buNone/>
            </a:pPr>
            <a:r>
              <a:rPr lang="en-US" sz="6000" dirty="0">
                <a:solidFill>
                  <a:schemeClr val="accent1">
                    <a:lumMod val="60000"/>
                    <a:lumOff val="40000"/>
                  </a:schemeClr>
                </a:solidFill>
                <a:latin typeface="Times New Roman" panose="02020603050405020304" pitchFamily="18" charset="0"/>
                <a:cs typeface="Times New Roman" panose="02020603050405020304" pitchFamily="18" charset="0"/>
              </a:rPr>
              <a:t>Capital expenditure is the amount of money that is used to purchase machines and equipment’s (Hoffmann, 2017)</a:t>
            </a:r>
          </a:p>
          <a:p>
            <a:pPr marL="68580" indent="0">
              <a:buNone/>
            </a:pPr>
            <a:endParaRPr lang="en-US" dirty="0">
              <a:solidFill>
                <a:schemeClr val="accent4">
                  <a:lumMod val="60000"/>
                  <a:lumOff val="40000"/>
                </a:schemeClr>
              </a:solidFill>
            </a:endParaRPr>
          </a:p>
        </p:txBody>
      </p:sp>
    </p:spTree>
    <p:extLst>
      <p:ext uri="{BB962C8B-B14F-4D97-AF65-F5344CB8AC3E}">
        <p14:creationId xmlns:p14="http://schemas.microsoft.com/office/powerpoint/2010/main" val="3531174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825417"/>
          </a:xfrm>
        </p:spPr>
        <p:txBody>
          <a:bodyPr/>
          <a:lstStyle/>
          <a:p>
            <a:r>
              <a:rPr lang="en-US" sz="2800" dirty="0" smtClean="0">
                <a:solidFill>
                  <a:schemeClr val="accent6">
                    <a:lumMod val="40000"/>
                    <a:lumOff val="60000"/>
                  </a:schemeClr>
                </a:solidFill>
                <a:latin typeface="Times New Roman" panose="02020603050405020304" pitchFamily="18" charset="0"/>
                <a:cs typeface="Times New Roman" panose="02020603050405020304" pitchFamily="18" charset="0"/>
              </a:rPr>
              <a:t>PART C  Answer for 1.</a:t>
            </a:r>
            <a:endParaRPr lang="en-US" sz="28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53143" y="1241946"/>
            <a:ext cx="10929257" cy="5113614"/>
          </a:xfrm>
        </p:spPr>
        <p:txBody>
          <a:bodyPr>
            <a:normAutofit fontScale="92500" lnSpcReduction="10000"/>
          </a:bodyPr>
          <a:lstStyle/>
          <a:p>
            <a:pPr marL="68580" lvl="0" indent="0">
              <a:buNone/>
            </a:pPr>
            <a:r>
              <a:rPr lang="en-US" dirty="0">
                <a:solidFill>
                  <a:schemeClr val="accent1"/>
                </a:solidFill>
                <a:latin typeface="Times New Roman" panose="02020603050405020304" pitchFamily="18" charset="0"/>
                <a:cs typeface="Times New Roman" panose="02020603050405020304" pitchFamily="18" charset="0"/>
              </a:rPr>
              <a:t>This is an error on analysis</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 </a:t>
            </a:r>
            <a:r>
              <a:rPr lang="en-US" dirty="0" smtClean="0">
                <a:solidFill>
                  <a:schemeClr val="accent1"/>
                </a:solidFill>
                <a:latin typeface="Times New Roman" panose="02020603050405020304" pitchFamily="18" charset="0"/>
                <a:cs typeface="Times New Roman" panose="02020603050405020304" pitchFamily="18" charset="0"/>
              </a:rPr>
              <a:t>Annual </a:t>
            </a:r>
            <a:r>
              <a:rPr lang="en-US" dirty="0">
                <a:solidFill>
                  <a:schemeClr val="accent1"/>
                </a:solidFill>
                <a:latin typeface="Times New Roman" panose="02020603050405020304" pitchFamily="18" charset="0"/>
                <a:cs typeface="Times New Roman" panose="02020603050405020304" pitchFamily="18" charset="0"/>
              </a:rPr>
              <a:t>depreciation = cost of asset- salvage value/ useful life of asset</a:t>
            </a:r>
          </a:p>
          <a:p>
            <a:pPr marL="68580" indent="0">
              <a:buNone/>
            </a:pPr>
            <a:r>
              <a:rPr lang="en-US" dirty="0" smtClean="0">
                <a:solidFill>
                  <a:schemeClr val="accent1"/>
                </a:solidFill>
                <a:latin typeface="Times New Roman" panose="02020603050405020304" pitchFamily="18" charset="0"/>
                <a:cs typeface="Times New Roman" panose="02020603050405020304" pitchFamily="18" charset="0"/>
              </a:rPr>
              <a:t>0 </a:t>
            </a:r>
            <a:r>
              <a:rPr lang="en-US" dirty="0">
                <a:solidFill>
                  <a:schemeClr val="accent1"/>
                </a:solidFill>
                <a:latin typeface="Times New Roman" panose="02020603050405020304" pitchFamily="18" charset="0"/>
                <a:cs typeface="Times New Roman" panose="02020603050405020304" pitchFamily="18" charset="0"/>
              </a:rPr>
              <a:t>= $ 20,000 – x / </a:t>
            </a:r>
            <a:r>
              <a:rPr lang="en-US" dirty="0" smtClean="0">
                <a:solidFill>
                  <a:schemeClr val="accent1"/>
                </a:solidFill>
                <a:latin typeface="Times New Roman" panose="02020603050405020304" pitchFamily="18" charset="0"/>
                <a:cs typeface="Times New Roman" panose="02020603050405020304" pitchFamily="18" charset="0"/>
              </a:rPr>
              <a:t>4 </a:t>
            </a:r>
          </a:p>
          <a:p>
            <a:pPr marL="68580" indent="0">
              <a:buNone/>
            </a:pPr>
            <a:r>
              <a:rPr lang="en-US" dirty="0" smtClean="0">
                <a:solidFill>
                  <a:schemeClr val="accent1"/>
                </a:solidFill>
                <a:latin typeface="Times New Roman" panose="02020603050405020304" pitchFamily="18" charset="0"/>
                <a:cs typeface="Times New Roman" panose="02020603050405020304" pitchFamily="18" charset="0"/>
              </a:rPr>
              <a:t>20,000 </a:t>
            </a:r>
            <a:r>
              <a:rPr lang="en-US" dirty="0">
                <a:solidFill>
                  <a:schemeClr val="accent1"/>
                </a:solidFill>
                <a:latin typeface="Times New Roman" panose="02020603050405020304" pitchFamily="18" charset="0"/>
                <a:cs typeface="Times New Roman" panose="02020603050405020304" pitchFamily="18" charset="0"/>
              </a:rPr>
              <a:t>– x = 0 x </a:t>
            </a:r>
            <a:r>
              <a:rPr lang="en-US" dirty="0" smtClean="0">
                <a:solidFill>
                  <a:schemeClr val="accent1"/>
                </a:solidFill>
                <a:latin typeface="Times New Roman" panose="02020603050405020304" pitchFamily="18" charset="0"/>
                <a:cs typeface="Times New Roman" panose="02020603050405020304" pitchFamily="18" charset="0"/>
              </a:rPr>
              <a:t>4</a:t>
            </a:r>
            <a:r>
              <a:rPr lang="en-US" dirty="0">
                <a:solidFill>
                  <a:schemeClr val="accent1"/>
                </a:solidFill>
                <a:latin typeface="Times New Roman" panose="02020603050405020304" pitchFamily="18" charset="0"/>
                <a:cs typeface="Times New Roman" panose="02020603050405020304" pitchFamily="18" charset="0"/>
              </a:rPr>
              <a:t> </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20,000 – x = 0</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 </a:t>
            </a:r>
            <a:r>
              <a:rPr lang="en-US" dirty="0" smtClean="0">
                <a:solidFill>
                  <a:schemeClr val="accent1"/>
                </a:solidFill>
                <a:latin typeface="Times New Roman" panose="02020603050405020304" pitchFamily="18" charset="0"/>
                <a:cs typeface="Times New Roman" panose="02020603050405020304" pitchFamily="18" charset="0"/>
              </a:rPr>
              <a:t>X</a:t>
            </a:r>
            <a:r>
              <a:rPr lang="en-US" dirty="0">
                <a:solidFill>
                  <a:schemeClr val="accent1"/>
                </a:solidFill>
                <a:latin typeface="Times New Roman" panose="02020603050405020304" pitchFamily="18" charset="0"/>
                <a:cs typeface="Times New Roman" panose="02020603050405020304" pitchFamily="18" charset="0"/>
              </a:rPr>
              <a:t>= </a:t>
            </a:r>
            <a:r>
              <a:rPr lang="en-US" dirty="0" smtClean="0">
                <a:solidFill>
                  <a:schemeClr val="accent1"/>
                </a:solidFill>
                <a:latin typeface="Times New Roman" panose="02020603050405020304" pitchFamily="18" charset="0"/>
                <a:cs typeface="Times New Roman" panose="02020603050405020304" pitchFamily="18" charset="0"/>
              </a:rPr>
              <a:t>20,000</a:t>
            </a:r>
            <a:endParaRPr lang="en-US" dirty="0">
              <a:solidFill>
                <a:schemeClr val="accent1"/>
              </a:solidFill>
              <a:latin typeface="Times New Roman" panose="02020603050405020304" pitchFamily="18" charset="0"/>
              <a:cs typeface="Times New Roman" panose="02020603050405020304" pitchFamily="18" charset="0"/>
            </a:endParaRPr>
          </a:p>
          <a:p>
            <a:pPr marL="68580" indent="0">
              <a:buNone/>
            </a:pPr>
            <a:r>
              <a:rPr lang="en-US" dirty="0">
                <a:solidFill>
                  <a:schemeClr val="accent1"/>
                </a:solidFill>
                <a:latin typeface="Times New Roman" panose="02020603050405020304" pitchFamily="18" charset="0"/>
                <a:cs typeface="Times New Roman" panose="02020603050405020304" pitchFamily="18" charset="0"/>
              </a:rPr>
              <a:t>Salvage value = $ </a:t>
            </a:r>
            <a:r>
              <a:rPr lang="en-US" dirty="0" smtClean="0">
                <a:solidFill>
                  <a:schemeClr val="accent1"/>
                </a:solidFill>
                <a:latin typeface="Times New Roman" panose="02020603050405020304" pitchFamily="18" charset="0"/>
                <a:cs typeface="Times New Roman" panose="02020603050405020304" pitchFamily="18" charset="0"/>
              </a:rPr>
              <a:t>20,000</a:t>
            </a:r>
            <a:r>
              <a:rPr lang="en-US" dirty="0">
                <a:solidFill>
                  <a:schemeClr val="accent1"/>
                </a:solidFill>
                <a:latin typeface="Times New Roman" panose="02020603050405020304" pitchFamily="18" charset="0"/>
                <a:cs typeface="Times New Roman" panose="02020603050405020304" pitchFamily="18" charset="0"/>
              </a:rPr>
              <a:t> </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ENTRY</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Salvage expense                               $ 20,000   </a:t>
            </a:r>
          </a:p>
          <a:p>
            <a:pPr marL="68580" indent="0">
              <a:buNone/>
            </a:pPr>
            <a:r>
              <a:rPr lang="en-US" dirty="0">
                <a:solidFill>
                  <a:schemeClr val="accent1"/>
                </a:solidFill>
                <a:latin typeface="Times New Roman" panose="02020603050405020304" pitchFamily="18" charset="0"/>
                <a:cs typeface="Times New Roman" panose="02020603050405020304" pitchFamily="18" charset="0"/>
              </a:rPr>
              <a:t>                       Salvage value                                                   $ 20,000</a:t>
            </a:r>
          </a:p>
          <a:p>
            <a:pPr marL="68580" indent="0">
              <a:buNone/>
            </a:pPr>
            <a:endParaRPr lang="en-US" dirty="0"/>
          </a:p>
        </p:txBody>
      </p:sp>
    </p:spTree>
    <p:extLst>
      <p:ext uri="{BB962C8B-B14F-4D97-AF65-F5344CB8AC3E}">
        <p14:creationId xmlns:p14="http://schemas.microsoft.com/office/powerpoint/2010/main" val="328583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3772" y="163721"/>
            <a:ext cx="10384971" cy="576507"/>
          </a:xfrm>
        </p:spPr>
        <p:txBody>
          <a:bodyPr/>
          <a:lstStyle/>
          <a:p>
            <a:r>
              <a:rPr lang="en-US" sz="2800" dirty="0" smtClean="0">
                <a:latin typeface="Times New Roman" panose="02020603050405020304" pitchFamily="18" charset="0"/>
                <a:cs typeface="Times New Roman" panose="02020603050405020304" pitchFamily="18" charset="0"/>
              </a:rPr>
              <a:t>Answer for No. 2</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09599" y="914400"/>
            <a:ext cx="11408229" cy="5943600"/>
          </a:xfrm>
        </p:spPr>
        <p:txBody>
          <a:bodyPr>
            <a:normAutofit/>
          </a:bodyPr>
          <a:lstStyle/>
          <a:p>
            <a:pPr marL="68580" indent="0">
              <a:buNone/>
            </a:pPr>
            <a:r>
              <a:rPr lang="en-US" dirty="0" smtClean="0"/>
              <a:t>This </a:t>
            </a:r>
            <a:r>
              <a:rPr lang="en-US" dirty="0"/>
              <a:t>is a change in accounting principle</a:t>
            </a:r>
            <a:endParaRPr lang="en-US" dirty="0" smtClean="0"/>
          </a:p>
          <a:p>
            <a:pPr marL="68580" indent="0">
              <a:buNone/>
            </a:pPr>
            <a:r>
              <a:rPr lang="en-US" dirty="0" smtClean="0"/>
              <a:t>Journal </a:t>
            </a:r>
            <a:r>
              <a:rPr lang="en-US" dirty="0"/>
              <a:t>entry to record depreciation in </a:t>
            </a:r>
            <a:r>
              <a:rPr lang="en-US" dirty="0" smtClean="0"/>
              <a:t>2017 </a:t>
            </a:r>
            <a:endParaRPr lang="en-US" dirty="0"/>
          </a:p>
          <a:p>
            <a:pPr marL="68580" indent="0">
              <a:buNone/>
            </a:pPr>
            <a:r>
              <a:rPr lang="en-US" dirty="0"/>
              <a:t>Original cost                                               $ </a:t>
            </a:r>
            <a:r>
              <a:rPr lang="en-US" dirty="0" smtClean="0"/>
              <a:t>710,000</a:t>
            </a:r>
          </a:p>
          <a:p>
            <a:pPr marL="68580" indent="0">
              <a:buNone/>
            </a:pPr>
            <a:r>
              <a:rPr lang="en-US" dirty="0" smtClean="0"/>
              <a:t>Accumulated </a:t>
            </a:r>
            <a:r>
              <a:rPr lang="en-US" dirty="0"/>
              <a:t>depreciation</a:t>
            </a:r>
          </a:p>
          <a:p>
            <a:pPr marL="68580" indent="0">
              <a:buNone/>
            </a:pPr>
            <a:r>
              <a:rPr lang="en-US" dirty="0"/>
              <a:t>($ 710,000-10,000)/ 10x7                              </a:t>
            </a:r>
            <a:r>
              <a:rPr lang="en-US" u="sng" dirty="0" smtClean="0"/>
              <a:t>490,000</a:t>
            </a:r>
            <a:endParaRPr lang="en-US" dirty="0"/>
          </a:p>
          <a:p>
            <a:pPr marL="68580" indent="0">
              <a:buNone/>
            </a:pPr>
            <a:r>
              <a:rPr lang="en-US" dirty="0"/>
              <a:t>Book value                                                    220,000</a:t>
            </a:r>
          </a:p>
          <a:p>
            <a:pPr marL="68580" indent="0">
              <a:buNone/>
            </a:pPr>
            <a:r>
              <a:rPr lang="en-US" dirty="0"/>
              <a:t>Salvage Value                                                   </a:t>
            </a:r>
            <a:r>
              <a:rPr lang="en-US" u="sng" dirty="0"/>
              <a:t>(</a:t>
            </a:r>
            <a:r>
              <a:rPr lang="en-US" u="sng" dirty="0" smtClean="0"/>
              <a:t>4000)</a:t>
            </a:r>
            <a:endParaRPr lang="en-US" dirty="0"/>
          </a:p>
          <a:p>
            <a:pPr marL="68580" indent="0">
              <a:buNone/>
            </a:pPr>
            <a:r>
              <a:rPr lang="en-US" dirty="0" smtClean="0"/>
              <a:t>Depreciable </a:t>
            </a:r>
            <a:r>
              <a:rPr lang="en-US" dirty="0"/>
              <a:t>basis                                           216, 000</a:t>
            </a:r>
          </a:p>
          <a:p>
            <a:pPr marL="68580" indent="0">
              <a:buNone/>
            </a:pPr>
            <a:r>
              <a:rPr lang="en-US" dirty="0"/>
              <a:t>Remaining life (15-7)                                      </a:t>
            </a:r>
            <a:r>
              <a:rPr lang="en-US" u="sng" dirty="0"/>
              <a:t>8 years</a:t>
            </a:r>
            <a:endParaRPr lang="en-US" dirty="0"/>
          </a:p>
          <a:p>
            <a:pPr marL="68580" indent="0">
              <a:buNone/>
            </a:pPr>
            <a:r>
              <a:rPr lang="en-US" dirty="0"/>
              <a:t>Depreciation Expense                                   </a:t>
            </a:r>
            <a:r>
              <a:rPr lang="en-US" u="sng" dirty="0"/>
              <a:t>$ 27,000</a:t>
            </a:r>
            <a:endParaRPr lang="en-US" dirty="0"/>
          </a:p>
          <a:p>
            <a:pPr marL="68580" indent="0">
              <a:buNone/>
            </a:pPr>
            <a:endParaRPr lang="en-US" dirty="0">
              <a:solidFill>
                <a:schemeClr val="accent4">
                  <a:lumMod val="75000"/>
                </a:schemeClr>
              </a:solidFill>
            </a:endParaRPr>
          </a:p>
        </p:txBody>
      </p:sp>
    </p:spTree>
    <p:extLst>
      <p:ext uri="{BB962C8B-B14F-4D97-AF65-F5344CB8AC3E}">
        <p14:creationId xmlns:p14="http://schemas.microsoft.com/office/powerpoint/2010/main" val="124625823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3721"/>
            <a:ext cx="10363200" cy="750680"/>
          </a:xfrm>
        </p:spPr>
        <p:txBody>
          <a:bodyPr/>
          <a:lstStyle/>
          <a:p>
            <a:r>
              <a:rPr lang="en-US" dirty="0" smtClean="0"/>
              <a:t>ENTRY</a:t>
            </a:r>
            <a:endParaRPr lang="en-US" dirty="0"/>
          </a:p>
        </p:txBody>
      </p:sp>
      <p:sp>
        <p:nvSpPr>
          <p:cNvPr id="3" name="Content Placeholder 2"/>
          <p:cNvSpPr>
            <a:spLocks noGrp="1"/>
          </p:cNvSpPr>
          <p:nvPr>
            <p:ph idx="1"/>
          </p:nvPr>
        </p:nvSpPr>
        <p:spPr>
          <a:xfrm>
            <a:off x="609600" y="914401"/>
            <a:ext cx="10972800" cy="5441159"/>
          </a:xfrm>
        </p:spPr>
        <p:txBody>
          <a:bodyPr>
            <a:normAutofit/>
          </a:bodyPr>
          <a:lstStyle/>
          <a:p>
            <a:pPr marL="6858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DR</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a:t>
            </a:r>
          </a:p>
          <a:p>
            <a:pPr marL="68580" indent="0">
              <a:buNone/>
            </a:pPr>
            <a:r>
              <a:rPr lang="en-US" sz="3200" dirty="0" smtClean="0">
                <a:latin typeface="Times New Roman" panose="02020603050405020304" pitchFamily="18" charset="0"/>
                <a:cs typeface="Times New Roman" panose="02020603050405020304" pitchFamily="18" charset="0"/>
              </a:rPr>
              <a:t>Depreciation </a:t>
            </a:r>
            <a:r>
              <a:rPr lang="en-US" sz="3200" dirty="0">
                <a:latin typeface="Times New Roman" panose="02020603050405020304" pitchFamily="18" charset="0"/>
                <a:cs typeface="Times New Roman" panose="02020603050405020304" pitchFamily="18" charset="0"/>
              </a:rPr>
              <a:t>expense                       $ 27,000</a:t>
            </a:r>
          </a:p>
          <a:p>
            <a:pPr marL="6858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Accumulated expense                                  $ 27,000</a:t>
            </a:r>
            <a:endParaRPr lang="en-US" sz="3200" dirty="0">
              <a:solidFill>
                <a:schemeClr val="accent3">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60902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solidFill>
                  <a:schemeClr val="tx2">
                    <a:lumMod val="75000"/>
                  </a:schemeClr>
                </a:solidFill>
              </a:rPr>
              <a:t>Answer for No. 3</a:t>
            </a:r>
            <a:endParaRPr lang="en-US" sz="2800" dirty="0">
              <a:solidFill>
                <a:schemeClr val="tx2">
                  <a:lumMod val="75000"/>
                </a:schemeClr>
              </a:solidFill>
            </a:endParaRPr>
          </a:p>
        </p:txBody>
      </p:sp>
      <p:sp>
        <p:nvSpPr>
          <p:cNvPr id="3" name="Content Placeholder 2"/>
          <p:cNvSpPr>
            <a:spLocks noGrp="1"/>
          </p:cNvSpPr>
          <p:nvPr>
            <p:ph idx="1"/>
          </p:nvPr>
        </p:nvSpPr>
        <p:spPr>
          <a:xfrm>
            <a:off x="1099279" y="1318865"/>
            <a:ext cx="10363200" cy="4572000"/>
          </a:xfrm>
        </p:spPr>
        <p:txBody>
          <a:bodyPr>
            <a:normAutofit/>
          </a:bodyPr>
          <a:lstStyle/>
          <a:p>
            <a:pPr marL="68580" lvl="0" indent="0">
              <a:buNone/>
            </a:pPr>
            <a:r>
              <a:rPr lang="en-US" sz="2800" dirty="0">
                <a:solidFill>
                  <a:schemeClr val="accent1">
                    <a:lumMod val="75000"/>
                  </a:schemeClr>
                </a:solidFill>
                <a:latin typeface="Times New Roman" panose="02020603050405020304" pitchFamily="18" charset="0"/>
                <a:cs typeface="Times New Roman" panose="02020603050405020304" pitchFamily="18" charset="0"/>
              </a:rPr>
              <a:t>This is a change in accounting principle.</a:t>
            </a:r>
          </a:p>
          <a:p>
            <a:pPr marL="68580" indent="0">
              <a:buNone/>
            </a:pPr>
            <a:r>
              <a:rPr lang="en-US" sz="2800" dirty="0">
                <a:solidFill>
                  <a:schemeClr val="accent1">
                    <a:lumMod val="75000"/>
                  </a:schemeClr>
                </a:solidFill>
                <a:latin typeface="Times New Roman" panose="02020603050405020304" pitchFamily="18" charset="0"/>
                <a:cs typeface="Times New Roman" panose="02020603050405020304" pitchFamily="18" charset="0"/>
              </a:rPr>
              <a:t>LIFO = cost of recent inventory x inventory sold</a:t>
            </a:r>
          </a:p>
          <a:p>
            <a:pPr marL="68580" indent="0">
              <a:buNone/>
            </a:pPr>
            <a:r>
              <a:rPr lang="en-US" sz="2800" dirty="0">
                <a:solidFill>
                  <a:schemeClr val="accent1">
                    <a:lumMod val="75000"/>
                  </a:schemeClr>
                </a:solidFill>
                <a:latin typeface="Times New Roman" panose="02020603050405020304" pitchFamily="18" charset="0"/>
                <a:cs typeface="Times New Roman" panose="02020603050405020304" pitchFamily="18" charset="0"/>
              </a:rPr>
              <a:t>FIFO = Oldest inventory x inventory sold</a:t>
            </a:r>
          </a:p>
          <a:p>
            <a:pPr marL="68580" indent="0">
              <a:buNone/>
            </a:pPr>
            <a:r>
              <a:rPr lang="en-US" sz="2800" dirty="0">
                <a:solidFill>
                  <a:schemeClr val="accent1">
                    <a:lumMod val="75000"/>
                  </a:schemeClr>
                </a:solidFill>
                <a:latin typeface="Times New Roman" panose="02020603050405020304" pitchFamily="18" charset="0"/>
                <a:cs typeface="Times New Roman" panose="02020603050405020304" pitchFamily="18" charset="0"/>
              </a:rPr>
              <a:t>FIFO= 230,000-180,000= 50,000</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a:t>
            </a:r>
          </a:p>
          <a:p>
            <a:pPr marL="68580" indent="0">
              <a:buNone/>
            </a:pPr>
            <a:endParaRPr lang="en-US" sz="2800" dirty="0" smtClean="0">
              <a:solidFill>
                <a:schemeClr val="accent1">
                  <a:lumMod val="75000"/>
                </a:schemeClr>
              </a:solidFill>
              <a:latin typeface="Times New Roman" panose="02020603050405020304" pitchFamily="18" charset="0"/>
              <a:cs typeface="Times New Roman" panose="02020603050405020304" pitchFamily="18" charset="0"/>
            </a:endParaRPr>
          </a:p>
          <a:p>
            <a:pPr marL="68580" indent="0">
              <a:buNone/>
            </a:pP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Entry                                              Dr.                          Cr.</a:t>
            </a:r>
          </a:p>
          <a:p>
            <a:pPr marL="68580" indent="0">
              <a:buNone/>
            </a:pP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Inventory                                   50,000</a:t>
            </a:r>
          </a:p>
          <a:p>
            <a:pPr marL="68580" indent="0">
              <a:buNone/>
            </a:pPr>
            <a:r>
              <a:rPr lang="en-US" sz="2800" dirty="0">
                <a:solidFill>
                  <a:schemeClr val="accent1">
                    <a:lumMod val="75000"/>
                  </a:schemeClr>
                </a:solidFill>
                <a:latin typeface="Times New Roman" panose="02020603050405020304" pitchFamily="18" charset="0"/>
                <a:cs typeface="Times New Roman" panose="02020603050405020304" pitchFamily="18" charset="0"/>
              </a:rPr>
              <a:t> </a:t>
            </a:r>
            <a:r>
              <a:rPr lang="en-US" sz="2800" dirty="0" smtClean="0">
                <a:solidFill>
                  <a:schemeClr val="accent1">
                    <a:lumMod val="75000"/>
                  </a:schemeClr>
                </a:solidFill>
                <a:latin typeface="Times New Roman" panose="02020603050405020304" pitchFamily="18" charset="0"/>
                <a:cs typeface="Times New Roman" panose="02020603050405020304" pitchFamily="18" charset="0"/>
              </a:rPr>
              <a:t>            Inventory cost                                            50,000</a:t>
            </a:r>
            <a:endParaRPr lang="en-US" sz="2800" dirty="0">
              <a:solidFill>
                <a:schemeClr val="accent1">
                  <a:lumMod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7609530"/>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9714" y="163722"/>
            <a:ext cx="10363200" cy="685366"/>
          </a:xfrm>
        </p:spPr>
        <p:txBody>
          <a:bodyPr/>
          <a:lstStyle/>
          <a:p>
            <a:r>
              <a:rPr lang="en-US" dirty="0" smtClean="0">
                <a:solidFill>
                  <a:srgbClr val="FF0000"/>
                </a:solidFill>
              </a:rPr>
              <a:t>References.</a:t>
            </a:r>
            <a:endParaRPr lang="en-US" dirty="0">
              <a:solidFill>
                <a:srgbClr val="FF0000"/>
              </a:solidFill>
            </a:endParaRPr>
          </a:p>
        </p:txBody>
      </p:sp>
      <p:sp>
        <p:nvSpPr>
          <p:cNvPr id="3" name="Content Placeholder 2"/>
          <p:cNvSpPr>
            <a:spLocks noGrp="1"/>
          </p:cNvSpPr>
          <p:nvPr>
            <p:ph idx="1"/>
          </p:nvPr>
        </p:nvSpPr>
        <p:spPr>
          <a:xfrm>
            <a:off x="979714" y="1197430"/>
            <a:ext cx="10602686" cy="5158130"/>
          </a:xfrm>
        </p:spPr>
        <p:txBody>
          <a:bodyPr>
            <a:normAutofit fontScale="62500" lnSpcReduction="20000"/>
          </a:bodyPr>
          <a:lstStyle/>
          <a:p>
            <a:pPr marL="68580" indent="-457200">
              <a:lnSpc>
                <a:spcPct val="150000"/>
              </a:lnSpc>
              <a:buNone/>
            </a:pPr>
            <a:r>
              <a:rPr lang="en-US" sz="3400" dirty="0" smtClean="0">
                <a:solidFill>
                  <a:schemeClr val="accent4">
                    <a:lumMod val="20000"/>
                    <a:lumOff val="80000"/>
                  </a:schemeClr>
                </a:solidFill>
                <a:latin typeface="Times New Roman" panose="02020603050405020304" pitchFamily="18" charset="0"/>
                <a:cs typeface="Times New Roman" panose="02020603050405020304" pitchFamily="18" charset="0"/>
              </a:rPr>
              <a:t>Singer</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R., Pfaff, A.,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Winiarski</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H. and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Winiarski</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M., 2017. Accounting for Leases under the New Standard, Part 2: Lessor Accounting, Changes in Lease Terms, Practical Expedients, and Preparation Tips. </a:t>
            </a:r>
            <a:r>
              <a:rPr lang="en-US" sz="3400" i="1" dirty="0">
                <a:solidFill>
                  <a:schemeClr val="accent4">
                    <a:lumMod val="20000"/>
                    <a:lumOff val="80000"/>
                  </a:schemeClr>
                </a:solidFill>
                <a:latin typeface="Times New Roman" panose="02020603050405020304" pitchFamily="18" charset="0"/>
                <a:cs typeface="Times New Roman" panose="02020603050405020304" pitchFamily="18" charset="0"/>
              </a:rPr>
              <a:t>The CPA Journal</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3400" i="1" dirty="0">
                <a:solidFill>
                  <a:schemeClr val="accent4">
                    <a:lumMod val="20000"/>
                    <a:lumOff val="80000"/>
                  </a:schemeClr>
                </a:solidFill>
                <a:latin typeface="Times New Roman" panose="02020603050405020304" pitchFamily="18" charset="0"/>
                <a:cs typeface="Times New Roman" panose="02020603050405020304" pitchFamily="18" charset="0"/>
              </a:rPr>
              <a:t>87</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(9), pp.48-53</a:t>
            </a:r>
            <a:r>
              <a:rPr lang="en-US" sz="3400" dirty="0" smtClean="0">
                <a:solidFill>
                  <a:schemeClr val="accent4">
                    <a:lumMod val="20000"/>
                    <a:lumOff val="80000"/>
                  </a:schemeClr>
                </a:solidFill>
                <a:latin typeface="Times New Roman" panose="02020603050405020304" pitchFamily="18" charset="0"/>
                <a:cs typeface="Times New Roman" panose="02020603050405020304" pitchFamily="18" charset="0"/>
              </a:rPr>
              <a:t>.</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a:t>
            </a:r>
            <a:endParaRPr lang="en-US" sz="3400" dirty="0" smtClean="0">
              <a:solidFill>
                <a:schemeClr val="accent4">
                  <a:lumMod val="20000"/>
                  <a:lumOff val="80000"/>
                </a:schemeClr>
              </a:solidFill>
              <a:latin typeface="Times New Roman" panose="02020603050405020304" pitchFamily="18" charset="0"/>
              <a:cs typeface="Times New Roman" panose="02020603050405020304" pitchFamily="18" charset="0"/>
            </a:endParaRPr>
          </a:p>
          <a:p>
            <a:pPr marL="68580" indent="-457200">
              <a:lnSpc>
                <a:spcPct val="150000"/>
              </a:lnSpc>
              <a:buNone/>
            </a:pPr>
            <a:endParaRPr lang="en-US" sz="3400" dirty="0">
              <a:solidFill>
                <a:schemeClr val="accent4">
                  <a:lumMod val="20000"/>
                  <a:lumOff val="80000"/>
                </a:schemeClr>
              </a:solidFill>
              <a:latin typeface="Times New Roman" panose="02020603050405020304" pitchFamily="18" charset="0"/>
              <a:cs typeface="Times New Roman" panose="02020603050405020304" pitchFamily="18" charset="0"/>
            </a:endParaRPr>
          </a:p>
          <a:p>
            <a:pPr marL="68580" indent="-457200">
              <a:lnSpc>
                <a:spcPct val="150000"/>
              </a:lnSpc>
              <a:buNone/>
            </a:pP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Hoffmann, S., Rage, E., Laurier, D.,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Laroche</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P.,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Guihenneuc</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C. and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Ancelet</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S., 2017. Accounting for </a:t>
            </a: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Berkson</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and classical measurement error in radon exposure using a Bayesian structural approach in the analysis of lung cancer mortality in the French cohort of uranium miners. </a:t>
            </a:r>
            <a:r>
              <a:rPr lang="en-US" sz="3400" i="1" dirty="0">
                <a:solidFill>
                  <a:schemeClr val="accent4">
                    <a:lumMod val="20000"/>
                    <a:lumOff val="80000"/>
                  </a:schemeClr>
                </a:solidFill>
                <a:latin typeface="Times New Roman" panose="02020603050405020304" pitchFamily="18" charset="0"/>
                <a:cs typeface="Times New Roman" panose="02020603050405020304" pitchFamily="18" charset="0"/>
              </a:rPr>
              <a:t>Radiation research</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a:t>
            </a:r>
            <a:r>
              <a:rPr lang="en-US" sz="3400" i="1" dirty="0">
                <a:solidFill>
                  <a:schemeClr val="accent4">
                    <a:lumMod val="20000"/>
                    <a:lumOff val="80000"/>
                  </a:schemeClr>
                </a:solidFill>
                <a:latin typeface="Times New Roman" panose="02020603050405020304" pitchFamily="18" charset="0"/>
                <a:cs typeface="Times New Roman" panose="02020603050405020304" pitchFamily="18" charset="0"/>
              </a:rPr>
              <a:t>187</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(2), pp.196-209</a:t>
            </a:r>
            <a:r>
              <a:rPr lang="en-US" sz="3400" dirty="0" smtClean="0">
                <a:solidFill>
                  <a:schemeClr val="accent4">
                    <a:lumMod val="20000"/>
                    <a:lumOff val="80000"/>
                  </a:schemeClr>
                </a:solidFill>
                <a:latin typeface="Times New Roman" panose="02020603050405020304" pitchFamily="18" charset="0"/>
                <a:cs typeface="Times New Roman" panose="02020603050405020304" pitchFamily="18" charset="0"/>
              </a:rPr>
              <a:t>.</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a:t>
            </a:r>
            <a:endParaRPr lang="en-US" sz="3400" dirty="0" smtClean="0">
              <a:solidFill>
                <a:schemeClr val="accent4">
                  <a:lumMod val="20000"/>
                  <a:lumOff val="80000"/>
                </a:schemeClr>
              </a:solidFill>
              <a:latin typeface="Times New Roman" panose="02020603050405020304" pitchFamily="18" charset="0"/>
              <a:cs typeface="Times New Roman" panose="02020603050405020304" pitchFamily="18" charset="0"/>
            </a:endParaRPr>
          </a:p>
          <a:p>
            <a:pPr marL="68580" indent="-457200">
              <a:lnSpc>
                <a:spcPct val="150000"/>
              </a:lnSpc>
              <a:buNone/>
            </a:pPr>
            <a:endParaRPr lang="en-US" sz="3400" dirty="0">
              <a:solidFill>
                <a:schemeClr val="accent4">
                  <a:lumMod val="20000"/>
                  <a:lumOff val="80000"/>
                </a:schemeClr>
              </a:solidFill>
              <a:latin typeface="Times New Roman" panose="02020603050405020304" pitchFamily="18" charset="0"/>
              <a:cs typeface="Times New Roman" panose="02020603050405020304" pitchFamily="18" charset="0"/>
            </a:endParaRPr>
          </a:p>
          <a:p>
            <a:pPr marL="68580" indent="-457200">
              <a:lnSpc>
                <a:spcPct val="150000"/>
              </a:lnSpc>
              <a:buNone/>
            </a:pPr>
            <a:r>
              <a:rPr lang="en-US" sz="3400" dirty="0" err="1">
                <a:solidFill>
                  <a:schemeClr val="accent4">
                    <a:lumMod val="20000"/>
                    <a:lumOff val="80000"/>
                  </a:schemeClr>
                </a:solidFill>
                <a:latin typeface="Times New Roman" panose="02020603050405020304" pitchFamily="18" charset="0"/>
                <a:cs typeface="Times New Roman" panose="02020603050405020304" pitchFamily="18" charset="0"/>
              </a:rPr>
              <a:t>Lessambo</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F.I., 2018. Analysis of the Statements of Cash Flows. In </a:t>
            </a:r>
            <a:r>
              <a:rPr lang="en-US" sz="3400" i="1" dirty="0">
                <a:solidFill>
                  <a:schemeClr val="accent4">
                    <a:lumMod val="20000"/>
                    <a:lumOff val="80000"/>
                  </a:schemeClr>
                </a:solidFill>
                <a:latin typeface="Times New Roman" panose="02020603050405020304" pitchFamily="18" charset="0"/>
                <a:cs typeface="Times New Roman" panose="02020603050405020304" pitchFamily="18" charset="0"/>
              </a:rPr>
              <a:t>Financial Statements</a:t>
            </a:r>
            <a:r>
              <a:rPr lang="en-US" sz="3400" dirty="0">
                <a:solidFill>
                  <a:schemeClr val="accent4">
                    <a:lumMod val="20000"/>
                    <a:lumOff val="80000"/>
                  </a:schemeClr>
                </a:solidFill>
                <a:latin typeface="Times New Roman" panose="02020603050405020304" pitchFamily="18" charset="0"/>
                <a:cs typeface="Times New Roman" panose="02020603050405020304" pitchFamily="18" charset="0"/>
              </a:rPr>
              <a:t> (pp. 195-206). Palgrave Macmillan, Cham.</a:t>
            </a:r>
          </a:p>
          <a:p>
            <a:pPr marL="68580" indent="0">
              <a:buNone/>
            </a:pPr>
            <a:endParaRPr lang="en-US" u="sng" dirty="0"/>
          </a:p>
        </p:txBody>
      </p:sp>
    </p:spTree>
    <p:extLst>
      <p:ext uri="{BB962C8B-B14F-4D97-AF65-F5344CB8AC3E}">
        <p14:creationId xmlns:p14="http://schemas.microsoft.com/office/powerpoint/2010/main" val="1365739492"/>
      </p:ext>
    </p:extLst>
  </p:cSld>
  <p:clrMapOvr>
    <a:masterClrMapping/>
  </p:clrMapOvr>
  <p:transition spd="slow">
    <p:wheel spokes="1"/>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950</TotalTime>
  <Words>804</Words>
  <Application>Microsoft Office PowerPoint</Application>
  <PresentationFormat>Widescreen</PresentationFormat>
  <Paragraphs>206</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Consolas</vt:lpstr>
      <vt:lpstr>Corbel</vt:lpstr>
      <vt:lpstr>Times New Roman</vt:lpstr>
      <vt:lpstr>Wingdings</vt:lpstr>
      <vt:lpstr>Wingdings 2</vt:lpstr>
      <vt:lpstr>Wingdings 3</vt:lpstr>
      <vt:lpstr>Metro</vt:lpstr>
      <vt:lpstr> INDIVIDUAL PROJECT </vt:lpstr>
      <vt:lpstr>Answer  for Question No. 1</vt:lpstr>
      <vt:lpstr>Answer for Question No. 2</vt:lpstr>
      <vt:lpstr>Answer  for Question No. 3  Amortization Table</vt:lpstr>
      <vt:lpstr>Question No. 4 Journal Entries</vt:lpstr>
      <vt:lpstr>PART B  Answer for a.  </vt:lpstr>
      <vt:lpstr>Answer for b.</vt:lpstr>
      <vt:lpstr>Cont’ answer for b.</vt:lpstr>
      <vt:lpstr>Answer for c.</vt:lpstr>
      <vt:lpstr>PART C  Answer for 1.</vt:lpstr>
      <vt:lpstr>Answer for No. 2</vt:lpstr>
      <vt:lpstr>ENTRY</vt:lpstr>
      <vt:lpstr>Answer for No. 3</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MAURUS</dc:creator>
  <cp:lastModifiedBy>MAURUS</cp:lastModifiedBy>
  <cp:revision>87</cp:revision>
  <dcterms:created xsi:type="dcterms:W3CDTF">2020-04-28T19:01:09Z</dcterms:created>
  <dcterms:modified xsi:type="dcterms:W3CDTF">2020-05-17T04:42:55Z</dcterms:modified>
</cp:coreProperties>
</file>